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580"/>
    <a:srgbClr val="D3CDBD"/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9" autoAdjust="0"/>
    <p:restoredTop sz="94652" autoAdjust="0"/>
  </p:normalViewPr>
  <p:slideViewPr>
    <p:cSldViewPr snapToGrid="0">
      <p:cViewPr varScale="1">
        <p:scale>
          <a:sx n="98" d="100"/>
          <a:sy n="98" d="100"/>
        </p:scale>
        <p:origin x="1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781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4244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Faster waves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10778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Water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waves 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can be 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made with a plank of wood.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baseline="0" dirty="0" smtClean="0"/>
              <a:t>Bigger</a:t>
            </a:r>
            <a:r>
              <a:rPr lang="en-US" dirty="0" smtClean="0"/>
              <a:t> waves are made by pushing it down harder.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4"/>
          <a:srcRect l="-87133" t="1015699" r="92108" b="-1355765"/>
          <a:stretch/>
        </p:blipFill>
        <p:spPr>
          <a:xfrm>
            <a:off x="3012565" y="2802626"/>
            <a:ext cx="225935" cy="201185"/>
          </a:xfrm>
          <a:prstGeom prst="rect">
            <a:avLst/>
          </a:prstGeom>
        </p:spPr>
      </p:pic>
      <p:grpSp>
        <p:nvGrpSpPr>
          <p:cNvPr id="32" name="Group 31"/>
          <p:cNvGrpSpPr/>
          <p:nvPr/>
        </p:nvGrpSpPr>
        <p:grpSpPr>
          <a:xfrm>
            <a:off x="2075824" y="2444557"/>
            <a:ext cx="5047913" cy="2264813"/>
            <a:chOff x="2075824" y="2444557"/>
            <a:chExt cx="5047913" cy="2264813"/>
          </a:xfrm>
        </p:grpSpPr>
        <p:grpSp>
          <p:nvGrpSpPr>
            <p:cNvPr id="30" name="Group 29"/>
            <p:cNvGrpSpPr/>
            <p:nvPr/>
          </p:nvGrpSpPr>
          <p:grpSpPr>
            <a:xfrm>
              <a:off x="2075824" y="2444557"/>
              <a:ext cx="5047913" cy="2264813"/>
              <a:chOff x="2075824" y="2444557"/>
              <a:chExt cx="5047913" cy="2264813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2075824" y="2791480"/>
                <a:ext cx="5047913" cy="1917890"/>
                <a:chOff x="1287238" y="2688614"/>
                <a:chExt cx="6625086" cy="1917890"/>
              </a:xfrm>
            </p:grpSpPr>
            <p:grpSp>
              <p:nvGrpSpPr>
                <p:cNvPr id="6" name="Group 5"/>
                <p:cNvGrpSpPr/>
                <p:nvPr/>
              </p:nvGrpSpPr>
              <p:grpSpPr>
                <a:xfrm>
                  <a:off x="1287238" y="2688614"/>
                  <a:ext cx="6625086" cy="1917890"/>
                  <a:chOff x="1259457" y="2937296"/>
                  <a:chExt cx="6625086" cy="1917890"/>
                </a:xfrm>
              </p:grpSpPr>
              <p:sp>
                <p:nvSpPr>
                  <p:cNvPr id="8" name="Rectangle 7"/>
                  <p:cNvSpPr/>
                  <p:nvPr/>
                </p:nvSpPr>
                <p:spPr>
                  <a:xfrm>
                    <a:off x="1259457" y="3571931"/>
                    <a:ext cx="6625086" cy="1283255"/>
                  </a:xfrm>
                  <a:prstGeom prst="rect">
                    <a:avLst/>
                  </a:prstGeom>
                  <a:solidFill>
                    <a:schemeClr val="accent1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9" name="Freeform 8"/>
                  <p:cNvSpPr/>
                  <p:nvPr/>
                </p:nvSpPr>
                <p:spPr>
                  <a:xfrm>
                    <a:off x="1985393" y="2948443"/>
                    <a:ext cx="2631057" cy="1207114"/>
                  </a:xfrm>
                  <a:custGeom>
                    <a:avLst/>
                    <a:gdLst>
                      <a:gd name="connsiteX0" fmla="*/ 0 w 2631057"/>
                      <a:gd name="connsiteY0" fmla="*/ 611587 h 1207114"/>
                      <a:gd name="connsiteX1" fmla="*/ 759125 w 2631057"/>
                      <a:gd name="connsiteY1" fmla="*/ 1189557 h 1207114"/>
                      <a:gd name="connsiteX2" fmla="*/ 1871932 w 2631057"/>
                      <a:gd name="connsiteY2" fmla="*/ 16365 h 1207114"/>
                      <a:gd name="connsiteX3" fmla="*/ 2631057 w 2631057"/>
                      <a:gd name="connsiteY3" fmla="*/ 611587 h 12071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631057" h="1207114">
                        <a:moveTo>
                          <a:pt x="0" y="611587"/>
                        </a:moveTo>
                        <a:cubicBezTo>
                          <a:pt x="223568" y="950174"/>
                          <a:pt x="447136" y="1288761"/>
                          <a:pt x="759125" y="1189557"/>
                        </a:cubicBezTo>
                        <a:cubicBezTo>
                          <a:pt x="1071114" y="1090353"/>
                          <a:pt x="1559943" y="112693"/>
                          <a:pt x="1871932" y="16365"/>
                        </a:cubicBezTo>
                        <a:cubicBezTo>
                          <a:pt x="2183921" y="-79963"/>
                          <a:pt x="2407489" y="265812"/>
                          <a:pt x="2631057" y="611587"/>
                        </a:cubicBezTo>
                      </a:path>
                    </a:pathLst>
                  </a:custGeom>
                  <a:solidFill>
                    <a:schemeClr val="bg1"/>
                  </a:solidFill>
                  <a:ln w="25400" cap="rnd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cxnSp>
                <p:nvCxnSpPr>
                  <p:cNvPr id="10" name="Straight Connector 9"/>
                  <p:cNvCxnSpPr>
                    <a:stCxn id="15" idx="3"/>
                  </p:cNvCxnSpPr>
                  <p:nvPr/>
                </p:nvCxnSpPr>
                <p:spPr>
                  <a:xfrm>
                    <a:off x="4625181" y="3560030"/>
                    <a:ext cx="3259362" cy="0"/>
                  </a:xfrm>
                  <a:prstGeom prst="line">
                    <a:avLst/>
                  </a:prstGeom>
                  <a:ln w="25400" cap="rnd"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Straight Connector 12"/>
                  <p:cNvCxnSpPr/>
                  <p:nvPr/>
                </p:nvCxnSpPr>
                <p:spPr>
                  <a:xfrm>
                    <a:off x="1259457" y="3560030"/>
                    <a:ext cx="725936" cy="1"/>
                  </a:xfrm>
                  <a:prstGeom prst="line">
                    <a:avLst/>
                  </a:prstGeom>
                  <a:ln w="25400" cap="rnd"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pic>
                <p:nvPicPr>
                  <p:cNvPr id="14" name="Picture 13"/>
                  <p:cNvPicPr>
                    <a:picLocks noChangeAspect="1"/>
                  </p:cNvPicPr>
                  <p:nvPr/>
                </p:nvPicPr>
                <p:blipFill rotWithShape="1">
                  <a:blip r:embed="rId5"/>
                  <a:srcRect l="49637" b="49452"/>
                  <a:stretch/>
                </p:blipFill>
                <p:spPr>
                  <a:xfrm>
                    <a:off x="3290344" y="2937296"/>
                    <a:ext cx="1351363" cy="654389"/>
                  </a:xfrm>
                  <a:prstGeom prst="rect">
                    <a:avLst/>
                  </a:prstGeom>
                </p:spPr>
              </p:pic>
              <p:sp>
                <p:nvSpPr>
                  <p:cNvPr id="15" name="Freeform 14"/>
                  <p:cNvSpPr/>
                  <p:nvPr/>
                </p:nvSpPr>
                <p:spPr>
                  <a:xfrm>
                    <a:off x="1994124" y="2948443"/>
                    <a:ext cx="2631057" cy="1207114"/>
                  </a:xfrm>
                  <a:custGeom>
                    <a:avLst/>
                    <a:gdLst>
                      <a:gd name="connsiteX0" fmla="*/ 0 w 2631057"/>
                      <a:gd name="connsiteY0" fmla="*/ 611587 h 1207114"/>
                      <a:gd name="connsiteX1" fmla="*/ 759125 w 2631057"/>
                      <a:gd name="connsiteY1" fmla="*/ 1189557 h 1207114"/>
                      <a:gd name="connsiteX2" fmla="*/ 1871932 w 2631057"/>
                      <a:gd name="connsiteY2" fmla="*/ 16365 h 1207114"/>
                      <a:gd name="connsiteX3" fmla="*/ 2631057 w 2631057"/>
                      <a:gd name="connsiteY3" fmla="*/ 611587 h 12071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631057" h="1207114">
                        <a:moveTo>
                          <a:pt x="0" y="611587"/>
                        </a:moveTo>
                        <a:cubicBezTo>
                          <a:pt x="223568" y="950174"/>
                          <a:pt x="447136" y="1288761"/>
                          <a:pt x="759125" y="1189557"/>
                        </a:cubicBezTo>
                        <a:cubicBezTo>
                          <a:pt x="1071114" y="1090353"/>
                          <a:pt x="1559943" y="112693"/>
                          <a:pt x="1871932" y="16365"/>
                        </a:cubicBezTo>
                        <a:cubicBezTo>
                          <a:pt x="2183921" y="-79963"/>
                          <a:pt x="2407489" y="265812"/>
                          <a:pt x="2631057" y="611587"/>
                        </a:cubicBezTo>
                      </a:path>
                    </a:pathLst>
                  </a:custGeom>
                  <a:noFill/>
                  <a:ln w="25400" cap="rnd"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7" name="Right Arrow 6"/>
                <p:cNvSpPr/>
                <p:nvPr/>
              </p:nvSpPr>
              <p:spPr>
                <a:xfrm>
                  <a:off x="3961856" y="2843436"/>
                  <a:ext cx="1184525" cy="251460"/>
                </a:xfrm>
                <a:prstGeom prst="rightArrow">
                  <a:avLst>
                    <a:gd name="adj1" fmla="val 31818"/>
                    <a:gd name="adj2" fmla="val 50000"/>
                  </a:avLst>
                </a:prstGeom>
                <a:solidFill>
                  <a:srgbClr val="FF0000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3" name="Rounded Rectangle 2"/>
              <p:cNvSpPr/>
              <p:nvPr/>
            </p:nvSpPr>
            <p:spPr>
              <a:xfrm rot="5400000">
                <a:off x="2509677" y="3279805"/>
                <a:ext cx="1232825" cy="227048"/>
              </a:xfrm>
              <a:prstGeom prst="roundRect">
                <a:avLst>
                  <a:gd name="adj" fmla="val 42474"/>
                </a:avLst>
              </a:prstGeom>
              <a:blipFill>
                <a:blip r:embed="rId6"/>
                <a:tile tx="0" ty="0" sx="100000" sy="100000" flip="none" algn="tl"/>
              </a:blip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17" name="Picture 2" descr="Hands, Give, Take, Brown, White, Intercultural, Empty"/>
              <p:cNvPicPr>
                <a:picLocks noChangeAspect="1" noChangeArrowheads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saturation sat="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47569"/>
              <a:stretch/>
            </p:blipFill>
            <p:spPr bwMode="auto">
              <a:xfrm rot="10800000">
                <a:off x="2406208" y="2444557"/>
                <a:ext cx="1438648" cy="62280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7" name="Oval 26"/>
              <p:cNvSpPr/>
              <p:nvPr/>
            </p:nvSpPr>
            <p:spPr>
              <a:xfrm rot="16200000">
                <a:off x="3073820" y="2754295"/>
                <a:ext cx="45719" cy="142378"/>
              </a:xfrm>
              <a:prstGeom prst="ellipse">
                <a:avLst/>
              </a:prstGeom>
              <a:blipFill>
                <a:blip r:embed="rId6"/>
                <a:tile tx="0" ty="0" sx="100000" sy="100000" flip="none" algn="tl"/>
              </a:blip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2724150" y="2980952"/>
                <a:ext cx="275825" cy="1377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31" name="Down Arrow 30"/>
            <p:cNvSpPr/>
            <p:nvPr/>
          </p:nvSpPr>
          <p:spPr>
            <a:xfrm>
              <a:off x="2968368" y="2751109"/>
              <a:ext cx="314325" cy="452438"/>
            </a:xfrm>
            <a:prstGeom prst="downArrow">
              <a:avLst>
                <a:gd name="adj1" fmla="val 28788"/>
                <a:gd name="adj2" fmla="val 50000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US" dirty="0"/>
              <a:t>Faster waves</a:t>
            </a:r>
            <a:endParaRPr lang="en-GB" dirty="0"/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1760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lvl="0" indent="-533400">
              <a:defRPr/>
            </a:pPr>
            <a:r>
              <a:rPr lang="en-US" dirty="0" smtClean="0"/>
              <a:t>1a.</a:t>
            </a:r>
            <a:r>
              <a:rPr lang="en-US" dirty="0"/>
              <a:t>	Which wave </a:t>
            </a:r>
            <a:r>
              <a:rPr lang="en-US" dirty="0" smtClean="0"/>
              <a:t>moves faster </a:t>
            </a:r>
            <a:r>
              <a:rPr lang="en-US" dirty="0"/>
              <a:t>through the water?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02385" y="3574076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02385" y="4233894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02385" y="4893712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57200" y="3659410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77841" y="3657081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Wave </a:t>
            </a:r>
            <a:r>
              <a:rPr lang="en-GB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X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moves faster. 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7200" y="4319228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77841" y="4316899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Wave </a:t>
            </a:r>
            <a:r>
              <a:rPr lang="en-GB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Y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moves 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faster. 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7200" y="497904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77841" y="497671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Both waves move at the same speed.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451966" y="1719287"/>
            <a:ext cx="6204303" cy="1421255"/>
            <a:chOff x="1451966" y="1719287"/>
            <a:chExt cx="6204303" cy="1421255"/>
          </a:xfrm>
        </p:grpSpPr>
        <p:grpSp>
          <p:nvGrpSpPr>
            <p:cNvPr id="2" name="Group 1"/>
            <p:cNvGrpSpPr/>
            <p:nvPr/>
          </p:nvGrpSpPr>
          <p:grpSpPr>
            <a:xfrm>
              <a:off x="1451966" y="1719287"/>
              <a:ext cx="6204303" cy="1421255"/>
              <a:chOff x="1325490" y="1664844"/>
              <a:chExt cx="6204303" cy="1421255"/>
            </a:xfrm>
          </p:grpSpPr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25490" y="1802830"/>
                <a:ext cx="2870107" cy="1283269"/>
              </a:xfrm>
              <a:prstGeom prst="rect">
                <a:avLst/>
              </a:prstGeom>
            </p:spPr>
          </p:pic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59686" y="1664844"/>
                <a:ext cx="2870107" cy="1421255"/>
              </a:xfrm>
              <a:prstGeom prst="rect">
                <a:avLst/>
              </a:prstGeom>
            </p:spPr>
          </p:pic>
        </p:grpSp>
        <p:sp>
          <p:nvSpPr>
            <p:cNvPr id="3" name="TextBox 2"/>
            <p:cNvSpPr txBox="1"/>
            <p:nvPr/>
          </p:nvSpPr>
          <p:spPr>
            <a:xfrm>
              <a:off x="2486969" y="2488501"/>
              <a:ext cx="8001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latin typeface="Verdana" panose="020B0604030504040204" pitchFamily="34" charset="0"/>
                  <a:ea typeface="Verdana" panose="020B0604030504040204" pitchFamily="34" charset="0"/>
                </a:rPr>
                <a:t>X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21165" y="2492013"/>
              <a:ext cx="8001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Y</a:t>
              </a:r>
              <a:endParaRPr lang="en-GB" sz="240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358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Faster waves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5999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1338" marR="0" lvl="0" indent="-541338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1b.	What is the best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reason for your last answer?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02385" y="5553530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402385" y="3574076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02385" y="4233894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02385" y="4893712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57200" y="3659410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77841" y="3657081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Both waves move through the same water.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7200" y="4319228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77841" y="4316899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 has more energy.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7200" y="497904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77841" y="497671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 has more force.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57200" y="563251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77841" y="563018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Less water needs to be moved.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1451966" y="1719287"/>
            <a:ext cx="6204303" cy="1421255"/>
            <a:chOff x="1451966" y="1719287"/>
            <a:chExt cx="6204303" cy="1421255"/>
          </a:xfrm>
        </p:grpSpPr>
        <p:grpSp>
          <p:nvGrpSpPr>
            <p:cNvPr id="33" name="Group 32"/>
            <p:cNvGrpSpPr/>
            <p:nvPr/>
          </p:nvGrpSpPr>
          <p:grpSpPr>
            <a:xfrm>
              <a:off x="1451966" y="1719287"/>
              <a:ext cx="6204303" cy="1421255"/>
              <a:chOff x="1325490" y="1664844"/>
              <a:chExt cx="6204303" cy="1421255"/>
            </a:xfrm>
          </p:grpSpPr>
          <p:pic>
            <p:nvPicPr>
              <p:cNvPr id="36" name="Picture 35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25490" y="1802830"/>
                <a:ext cx="2870107" cy="1283269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59686" y="1664844"/>
                <a:ext cx="2870107" cy="1421255"/>
              </a:xfrm>
              <a:prstGeom prst="rect">
                <a:avLst/>
              </a:prstGeom>
            </p:spPr>
          </p:pic>
        </p:grpSp>
        <p:sp>
          <p:nvSpPr>
            <p:cNvPr id="34" name="TextBox 33"/>
            <p:cNvSpPr txBox="1"/>
            <p:nvPr/>
          </p:nvSpPr>
          <p:spPr>
            <a:xfrm>
              <a:off x="2486969" y="2488501"/>
              <a:ext cx="8001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latin typeface="Verdana" panose="020B0604030504040204" pitchFamily="34" charset="0"/>
                  <a:ea typeface="Verdana" panose="020B0604030504040204" pitchFamily="34" charset="0"/>
                </a:rPr>
                <a:t>X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821165" y="2492013"/>
              <a:ext cx="8001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Y</a:t>
              </a:r>
              <a:endParaRPr lang="en-GB" sz="240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8618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3630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Faster waves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1201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Waves 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can be 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made on a rope by shaking it up and down.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/>
              <a:t>Shaking it quickly makes waves with a high frequency.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Shaking it more slowly makes waves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with a lower frequency.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4"/>
          <a:srcRect l="-87133" t="1015699" r="92108" b="-1355765"/>
          <a:stretch/>
        </p:blipFill>
        <p:spPr>
          <a:xfrm>
            <a:off x="3012565" y="2802626"/>
            <a:ext cx="225935" cy="201185"/>
          </a:xfrm>
          <a:prstGeom prst="rect">
            <a:avLst/>
          </a:prstGeom>
        </p:spPr>
      </p:pic>
      <p:grpSp>
        <p:nvGrpSpPr>
          <p:cNvPr id="22" name="Group 21"/>
          <p:cNvGrpSpPr/>
          <p:nvPr/>
        </p:nvGrpSpPr>
        <p:grpSpPr>
          <a:xfrm>
            <a:off x="831444" y="2456752"/>
            <a:ext cx="7488000" cy="2970439"/>
            <a:chOff x="628649" y="2417942"/>
            <a:chExt cx="7488000" cy="2970439"/>
          </a:xfrm>
        </p:grpSpPr>
        <p:grpSp>
          <p:nvGrpSpPr>
            <p:cNvPr id="23" name="Group 22"/>
            <p:cNvGrpSpPr/>
            <p:nvPr/>
          </p:nvGrpSpPr>
          <p:grpSpPr>
            <a:xfrm>
              <a:off x="628649" y="2417942"/>
              <a:ext cx="7488000" cy="2970439"/>
              <a:chOff x="628649" y="2417942"/>
              <a:chExt cx="7488000" cy="2970439"/>
            </a:xfrm>
          </p:grpSpPr>
          <p:grpSp>
            <p:nvGrpSpPr>
              <p:cNvPr id="28" name="Group 27"/>
              <p:cNvGrpSpPr/>
              <p:nvPr/>
            </p:nvGrpSpPr>
            <p:grpSpPr>
              <a:xfrm>
                <a:off x="628649" y="2417942"/>
                <a:ext cx="7488000" cy="2966077"/>
                <a:chOff x="628649" y="2417942"/>
                <a:chExt cx="7488000" cy="2966077"/>
              </a:xfrm>
            </p:grpSpPr>
            <p:sp>
              <p:nvSpPr>
                <p:cNvPr id="56" name="Donut 55"/>
                <p:cNvSpPr/>
                <p:nvPr/>
              </p:nvSpPr>
              <p:spPr>
                <a:xfrm>
                  <a:off x="7621482" y="3533236"/>
                  <a:ext cx="146649" cy="151614"/>
                </a:xfrm>
                <a:prstGeom prst="donut">
                  <a:avLst>
                    <a:gd name="adj" fmla="val 22595"/>
                  </a:avLst>
                </a:prstGeom>
                <a:solidFill>
                  <a:schemeClr val="bg2">
                    <a:lumMod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57" name="Group 56"/>
                <p:cNvGrpSpPr/>
                <p:nvPr/>
              </p:nvGrpSpPr>
              <p:grpSpPr>
                <a:xfrm>
                  <a:off x="628649" y="2417942"/>
                  <a:ext cx="7488000" cy="2966077"/>
                  <a:chOff x="800100" y="2650128"/>
                  <a:chExt cx="7488000" cy="2966077"/>
                </a:xfrm>
              </p:grpSpPr>
              <p:grpSp>
                <p:nvGrpSpPr>
                  <p:cNvPr id="58" name="Group 57"/>
                  <p:cNvGrpSpPr/>
                  <p:nvPr/>
                </p:nvGrpSpPr>
                <p:grpSpPr>
                  <a:xfrm>
                    <a:off x="1707770" y="3479989"/>
                    <a:ext cx="6127151" cy="720000"/>
                    <a:chOff x="1692325" y="3487743"/>
                    <a:chExt cx="6127151" cy="720000"/>
                  </a:xfrm>
                </p:grpSpPr>
                <p:sp>
                  <p:nvSpPr>
                    <p:cNvPr id="83" name="Freeform 82"/>
                    <p:cNvSpPr/>
                    <p:nvPr/>
                  </p:nvSpPr>
                  <p:spPr>
                    <a:xfrm flipH="1" flipV="1">
                      <a:off x="1692325" y="3487743"/>
                      <a:ext cx="1117599" cy="720000"/>
                    </a:xfrm>
                    <a:custGeom>
                      <a:avLst/>
                      <a:gdLst>
                        <a:gd name="connsiteX0" fmla="*/ 0 w 2631057"/>
                        <a:gd name="connsiteY0" fmla="*/ 611587 h 1207114"/>
                        <a:gd name="connsiteX1" fmla="*/ 759125 w 2631057"/>
                        <a:gd name="connsiteY1" fmla="*/ 1189557 h 1207114"/>
                        <a:gd name="connsiteX2" fmla="*/ 1871932 w 2631057"/>
                        <a:gd name="connsiteY2" fmla="*/ 16365 h 1207114"/>
                        <a:gd name="connsiteX3" fmla="*/ 2631057 w 2631057"/>
                        <a:gd name="connsiteY3" fmla="*/ 611587 h 120711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631057" h="1207114">
                          <a:moveTo>
                            <a:pt x="0" y="611587"/>
                          </a:moveTo>
                          <a:cubicBezTo>
                            <a:pt x="223568" y="950174"/>
                            <a:pt x="447136" y="1288761"/>
                            <a:pt x="759125" y="1189557"/>
                          </a:cubicBezTo>
                          <a:cubicBezTo>
                            <a:pt x="1071114" y="1090353"/>
                            <a:pt x="1559943" y="112693"/>
                            <a:pt x="1871932" y="16365"/>
                          </a:cubicBezTo>
                          <a:cubicBezTo>
                            <a:pt x="2183921" y="-79963"/>
                            <a:pt x="2407489" y="265812"/>
                            <a:pt x="2631057" y="611587"/>
                          </a:cubicBezTo>
                        </a:path>
                      </a:pathLst>
                    </a:custGeom>
                    <a:noFill/>
                    <a:ln w="31750" cap="rnd">
                      <a:solidFill>
                        <a:schemeClr val="accent4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cxnSp>
                  <p:nvCxnSpPr>
                    <p:cNvPr id="84" name="Straight Connector 83"/>
                    <p:cNvCxnSpPr/>
                    <p:nvPr/>
                  </p:nvCxnSpPr>
                  <p:spPr>
                    <a:xfrm flipV="1">
                      <a:off x="2809924" y="3849939"/>
                      <a:ext cx="5009552" cy="0"/>
                    </a:xfrm>
                    <a:prstGeom prst="line">
                      <a:avLst/>
                    </a:prstGeom>
                    <a:ln w="31750" cap="rnd">
                      <a:solidFill>
                        <a:schemeClr val="accent4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9" name="Group 58"/>
                  <p:cNvGrpSpPr/>
                  <p:nvPr/>
                </p:nvGrpSpPr>
                <p:grpSpPr>
                  <a:xfrm>
                    <a:off x="800100" y="2650128"/>
                    <a:ext cx="7488000" cy="2966077"/>
                    <a:chOff x="800100" y="2670076"/>
                    <a:chExt cx="7488000" cy="2966077"/>
                  </a:xfrm>
                </p:grpSpPr>
                <p:grpSp>
                  <p:nvGrpSpPr>
                    <p:cNvPr id="60" name="Group 59"/>
                    <p:cNvGrpSpPr/>
                    <p:nvPr/>
                  </p:nvGrpSpPr>
                  <p:grpSpPr>
                    <a:xfrm>
                      <a:off x="800100" y="2670076"/>
                      <a:ext cx="7488000" cy="2966077"/>
                      <a:chOff x="1771650" y="2266325"/>
                      <a:chExt cx="7488000" cy="2966077"/>
                    </a:xfrm>
                  </p:grpSpPr>
                  <p:sp>
                    <p:nvSpPr>
                      <p:cNvPr id="62" name="Freeform 61"/>
                      <p:cNvSpPr/>
                      <p:nvPr/>
                    </p:nvSpPr>
                    <p:spPr>
                      <a:xfrm>
                        <a:off x="2062163" y="3864769"/>
                        <a:ext cx="385762" cy="1350169"/>
                      </a:xfrm>
                      <a:custGeom>
                        <a:avLst/>
                        <a:gdLst>
                          <a:gd name="connsiteX0" fmla="*/ 64293 w 385762"/>
                          <a:gd name="connsiteY0" fmla="*/ 0 h 1350169"/>
                          <a:gd name="connsiteX1" fmla="*/ 61912 w 385762"/>
                          <a:gd name="connsiteY1" fmla="*/ 685800 h 1350169"/>
                          <a:gd name="connsiteX2" fmla="*/ 0 w 385762"/>
                          <a:gd name="connsiteY2" fmla="*/ 1350169 h 1350169"/>
                          <a:gd name="connsiteX3" fmla="*/ 385762 w 385762"/>
                          <a:gd name="connsiteY3" fmla="*/ 1347787 h 135016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385762" h="1350169">
                            <a:moveTo>
                              <a:pt x="64293" y="0"/>
                            </a:moveTo>
                            <a:cubicBezTo>
                              <a:pt x="63499" y="228600"/>
                              <a:pt x="62706" y="457200"/>
                              <a:pt x="61912" y="685800"/>
                            </a:cubicBezTo>
                            <a:lnTo>
                              <a:pt x="0" y="1350169"/>
                            </a:lnTo>
                            <a:lnTo>
                              <a:pt x="385762" y="1347787"/>
                            </a:lnTo>
                          </a:path>
                        </a:pathLst>
                      </a:custGeom>
                      <a:noFill/>
                      <a:ln w="50800" cap="rnd">
                        <a:solidFill>
                          <a:schemeClr val="bg2">
                            <a:lumMod val="10000"/>
                          </a:schemeClr>
                        </a:solidFill>
                        <a:round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63" name="Freeform 62"/>
                      <p:cNvSpPr/>
                      <p:nvPr/>
                    </p:nvSpPr>
                    <p:spPr>
                      <a:xfrm>
                        <a:off x="2067385" y="2952305"/>
                        <a:ext cx="266700" cy="938213"/>
                      </a:xfrm>
                      <a:custGeom>
                        <a:avLst/>
                        <a:gdLst>
                          <a:gd name="connsiteX0" fmla="*/ 52387 w 266700"/>
                          <a:gd name="connsiteY0" fmla="*/ 0 h 938213"/>
                          <a:gd name="connsiteX1" fmla="*/ 0 w 266700"/>
                          <a:gd name="connsiteY1" fmla="*/ 433388 h 938213"/>
                          <a:gd name="connsiteX2" fmla="*/ 211931 w 266700"/>
                          <a:gd name="connsiteY2" fmla="*/ 795338 h 938213"/>
                          <a:gd name="connsiteX3" fmla="*/ 266700 w 266700"/>
                          <a:gd name="connsiteY3" fmla="*/ 938213 h 938213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266700" h="938213">
                            <a:moveTo>
                              <a:pt x="52387" y="0"/>
                            </a:moveTo>
                            <a:lnTo>
                              <a:pt x="0" y="433388"/>
                            </a:lnTo>
                            <a:lnTo>
                              <a:pt x="211931" y="795338"/>
                            </a:lnTo>
                            <a:lnTo>
                              <a:pt x="266700" y="938213"/>
                            </a:lnTo>
                          </a:path>
                        </a:pathLst>
                      </a:custGeom>
                      <a:noFill/>
                      <a:ln w="50800" cap="rnd">
                        <a:solidFill>
                          <a:schemeClr val="bg2">
                            <a:lumMod val="2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cxnSp>
                    <p:nvCxnSpPr>
                      <p:cNvPr id="64" name="Straight Connector 63"/>
                      <p:cNvCxnSpPr/>
                      <p:nvPr/>
                    </p:nvCxnSpPr>
                    <p:spPr>
                      <a:xfrm>
                        <a:off x="2125312" y="2846170"/>
                        <a:ext cx="0" cy="1030505"/>
                      </a:xfrm>
                      <a:prstGeom prst="line">
                        <a:avLst/>
                      </a:prstGeom>
                      <a:ln w="50800" cap="rnd">
                        <a:solidFill>
                          <a:schemeClr val="bg2">
                            <a:lumMod val="2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65" name="Group 64"/>
                      <p:cNvGrpSpPr/>
                      <p:nvPr/>
                    </p:nvGrpSpPr>
                    <p:grpSpPr>
                      <a:xfrm>
                        <a:off x="1771650" y="2266325"/>
                        <a:ext cx="7488000" cy="2966077"/>
                        <a:chOff x="1727253" y="2265836"/>
                        <a:chExt cx="7488000" cy="2966077"/>
                      </a:xfrm>
                    </p:grpSpPr>
                    <p:sp>
                      <p:nvSpPr>
                        <p:cNvPr id="81" name="Oval 80"/>
                        <p:cNvSpPr/>
                        <p:nvPr/>
                      </p:nvSpPr>
                      <p:spPr>
                        <a:xfrm rot="418595">
                          <a:off x="1901542" y="2265836"/>
                          <a:ext cx="412962" cy="569997"/>
                        </a:xfrm>
                        <a:prstGeom prst="ellipse">
                          <a:avLst/>
                        </a:prstGeom>
                        <a:solidFill>
                          <a:schemeClr val="bg2">
                            <a:lumMod val="50000"/>
                          </a:schemeClr>
                        </a:solidFill>
                        <a:ln w="50800">
                          <a:solidFill>
                            <a:schemeClr val="bg2">
                              <a:lumMod val="25000"/>
                            </a:schemeClr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cxnSp>
                      <p:nvCxnSpPr>
                        <p:cNvPr id="82" name="Straight Connector 81"/>
                        <p:cNvCxnSpPr/>
                        <p:nvPr/>
                      </p:nvCxnSpPr>
                      <p:spPr>
                        <a:xfrm flipV="1">
                          <a:off x="1727253" y="5209441"/>
                          <a:ext cx="7488000" cy="22472"/>
                        </a:xfrm>
                        <a:prstGeom prst="line">
                          <a:avLst/>
                        </a:prstGeom>
                        <a:ln w="12700">
                          <a:solidFill>
                            <a:schemeClr val="accent6">
                              <a:lumMod val="7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66" name="Group 65"/>
                      <p:cNvGrpSpPr/>
                      <p:nvPr/>
                    </p:nvGrpSpPr>
                    <p:grpSpPr>
                      <a:xfrm>
                        <a:off x="2071363" y="2900802"/>
                        <a:ext cx="121010" cy="736759"/>
                        <a:chOff x="2070234" y="2908574"/>
                        <a:chExt cx="121010" cy="736759"/>
                      </a:xfrm>
                    </p:grpSpPr>
                    <p:sp>
                      <p:nvSpPr>
                        <p:cNvPr id="74" name="Rectangle 73"/>
                        <p:cNvSpPr/>
                        <p:nvPr/>
                      </p:nvSpPr>
                      <p:spPr>
                        <a:xfrm>
                          <a:off x="2071312" y="2914826"/>
                          <a:ext cx="119932" cy="730507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6350">
                          <a:solidFill>
                            <a:srgbClr val="00658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75" name="Rectangle 74"/>
                        <p:cNvSpPr/>
                        <p:nvPr/>
                      </p:nvSpPr>
                      <p:spPr>
                        <a:xfrm>
                          <a:off x="2070234" y="2908574"/>
                          <a:ext cx="121010" cy="75404"/>
                        </a:xfrm>
                        <a:prstGeom prst="rect">
                          <a:avLst/>
                        </a:prstGeom>
                        <a:solidFill>
                          <a:srgbClr val="006580"/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76" name="Rectangle 75"/>
                        <p:cNvSpPr/>
                        <p:nvPr/>
                      </p:nvSpPr>
                      <p:spPr>
                        <a:xfrm>
                          <a:off x="2071312" y="3033346"/>
                          <a:ext cx="119932" cy="72000"/>
                        </a:xfrm>
                        <a:prstGeom prst="rect">
                          <a:avLst/>
                        </a:prstGeom>
                        <a:solidFill>
                          <a:srgbClr val="006580"/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77" name="Rectangle 76"/>
                        <p:cNvSpPr/>
                        <p:nvPr/>
                      </p:nvSpPr>
                      <p:spPr>
                        <a:xfrm>
                          <a:off x="2071312" y="3158234"/>
                          <a:ext cx="119932" cy="72000"/>
                        </a:xfrm>
                        <a:prstGeom prst="rect">
                          <a:avLst/>
                        </a:prstGeom>
                        <a:solidFill>
                          <a:srgbClr val="006580"/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78" name="Rectangle 77"/>
                        <p:cNvSpPr/>
                        <p:nvPr/>
                      </p:nvSpPr>
                      <p:spPr>
                        <a:xfrm>
                          <a:off x="2071312" y="3283122"/>
                          <a:ext cx="119932" cy="72000"/>
                        </a:xfrm>
                        <a:prstGeom prst="rect">
                          <a:avLst/>
                        </a:prstGeom>
                        <a:solidFill>
                          <a:srgbClr val="006580"/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79" name="Rectangle 78"/>
                        <p:cNvSpPr/>
                        <p:nvPr/>
                      </p:nvSpPr>
                      <p:spPr>
                        <a:xfrm>
                          <a:off x="2071312" y="3408010"/>
                          <a:ext cx="119932" cy="72000"/>
                        </a:xfrm>
                        <a:prstGeom prst="rect">
                          <a:avLst/>
                        </a:prstGeom>
                        <a:solidFill>
                          <a:srgbClr val="006580"/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80" name="Rectangle 79"/>
                        <p:cNvSpPr/>
                        <p:nvPr/>
                      </p:nvSpPr>
                      <p:spPr>
                        <a:xfrm>
                          <a:off x="2071312" y="3532897"/>
                          <a:ext cx="119932" cy="72000"/>
                        </a:xfrm>
                        <a:prstGeom prst="rect">
                          <a:avLst/>
                        </a:prstGeom>
                        <a:solidFill>
                          <a:srgbClr val="006580"/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</p:grpSp>
                  <p:sp>
                    <p:nvSpPr>
                      <p:cNvPr id="68" name="Freeform 67"/>
                      <p:cNvSpPr/>
                      <p:nvPr/>
                    </p:nvSpPr>
                    <p:spPr>
                      <a:xfrm>
                        <a:off x="2116305" y="3876430"/>
                        <a:ext cx="409575" cy="1333500"/>
                      </a:xfrm>
                      <a:custGeom>
                        <a:avLst/>
                        <a:gdLst>
                          <a:gd name="connsiteX0" fmla="*/ 9525 w 409575"/>
                          <a:gd name="connsiteY0" fmla="*/ 0 h 1333500"/>
                          <a:gd name="connsiteX1" fmla="*/ 59531 w 409575"/>
                          <a:gd name="connsiteY1" fmla="*/ 685800 h 1333500"/>
                          <a:gd name="connsiteX2" fmla="*/ 0 w 409575"/>
                          <a:gd name="connsiteY2" fmla="*/ 1328737 h 1333500"/>
                          <a:gd name="connsiteX3" fmla="*/ 409575 w 409575"/>
                          <a:gd name="connsiteY3" fmla="*/ 1333500 h 133350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409575" h="1333500">
                            <a:moveTo>
                              <a:pt x="9525" y="0"/>
                            </a:moveTo>
                            <a:lnTo>
                              <a:pt x="59531" y="685800"/>
                            </a:lnTo>
                            <a:lnTo>
                              <a:pt x="0" y="1328737"/>
                            </a:lnTo>
                            <a:lnTo>
                              <a:pt x="409575" y="1333500"/>
                            </a:lnTo>
                          </a:path>
                        </a:pathLst>
                      </a:custGeom>
                      <a:noFill/>
                      <a:ln w="50800" cap="rnd">
                        <a:solidFill>
                          <a:schemeClr val="bg2">
                            <a:lumMod val="25000"/>
                          </a:schemeClr>
                        </a:solidFill>
                        <a:round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grpSp>
                    <p:nvGrpSpPr>
                      <p:cNvPr id="69" name="Group 68"/>
                      <p:cNvGrpSpPr/>
                      <p:nvPr/>
                    </p:nvGrpSpPr>
                    <p:grpSpPr>
                      <a:xfrm>
                        <a:off x="2064698" y="3639746"/>
                        <a:ext cx="138759" cy="531305"/>
                        <a:chOff x="2064698" y="3639746"/>
                        <a:chExt cx="138759" cy="531305"/>
                      </a:xfrm>
                    </p:grpSpPr>
                    <p:sp>
                      <p:nvSpPr>
                        <p:cNvPr id="71" name="Rectangle 70"/>
                        <p:cNvSpPr/>
                        <p:nvPr/>
                      </p:nvSpPr>
                      <p:spPr>
                        <a:xfrm rot="5400000">
                          <a:off x="2002059" y="3702385"/>
                          <a:ext cx="252953" cy="127675"/>
                        </a:xfrm>
                        <a:prstGeom prst="rect">
                          <a:avLst/>
                        </a:prstGeom>
                        <a:solidFill>
                          <a:srgbClr val="006580"/>
                        </a:solidFill>
                        <a:ln w="6350"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72" name="Rectangle 71"/>
                        <p:cNvSpPr/>
                        <p:nvPr/>
                      </p:nvSpPr>
                      <p:spPr>
                        <a:xfrm rot="5138434">
                          <a:off x="1997570" y="3965164"/>
                          <a:ext cx="290548" cy="121226"/>
                        </a:xfrm>
                        <a:prstGeom prst="rect">
                          <a:avLst/>
                        </a:prstGeom>
                        <a:solidFill>
                          <a:srgbClr val="006580"/>
                        </a:solidFill>
                        <a:ln w="6350"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73" name="Rectangle 72"/>
                        <p:cNvSpPr/>
                        <p:nvPr/>
                      </p:nvSpPr>
                      <p:spPr>
                        <a:xfrm rot="5400000">
                          <a:off x="1987666" y="3967551"/>
                          <a:ext cx="275291" cy="121226"/>
                        </a:xfrm>
                        <a:prstGeom prst="rect">
                          <a:avLst/>
                        </a:prstGeom>
                        <a:solidFill>
                          <a:srgbClr val="006580"/>
                        </a:solidFill>
                        <a:ln w="6350"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</p:grpSp>
                  <p:sp>
                    <p:nvSpPr>
                      <p:cNvPr id="70" name="Freeform 69"/>
                      <p:cNvSpPr/>
                      <p:nvPr/>
                    </p:nvSpPr>
                    <p:spPr>
                      <a:xfrm rot="17467260">
                        <a:off x="2142646" y="2943542"/>
                        <a:ext cx="451834" cy="715992"/>
                      </a:xfrm>
                      <a:custGeom>
                        <a:avLst/>
                        <a:gdLst>
                          <a:gd name="connsiteX0" fmla="*/ 431321 w 431321"/>
                          <a:gd name="connsiteY0" fmla="*/ 0 h 715992"/>
                          <a:gd name="connsiteX1" fmla="*/ 0 w 431321"/>
                          <a:gd name="connsiteY1" fmla="*/ 60385 h 715992"/>
                          <a:gd name="connsiteX2" fmla="*/ 86264 w 431321"/>
                          <a:gd name="connsiteY2" fmla="*/ 526211 h 715992"/>
                          <a:gd name="connsiteX3" fmla="*/ 198408 w 431321"/>
                          <a:gd name="connsiteY3" fmla="*/ 715992 h 715992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431321" h="715992">
                            <a:moveTo>
                              <a:pt x="431321" y="0"/>
                            </a:moveTo>
                            <a:lnTo>
                              <a:pt x="0" y="60385"/>
                            </a:lnTo>
                            <a:lnTo>
                              <a:pt x="86264" y="526211"/>
                            </a:lnTo>
                            <a:lnTo>
                              <a:pt x="198408" y="715992"/>
                            </a:lnTo>
                          </a:path>
                        </a:pathLst>
                      </a:custGeom>
                      <a:noFill/>
                      <a:ln w="50800" cap="rnd">
                        <a:solidFill>
                          <a:schemeClr val="bg2">
                            <a:lumMod val="25000"/>
                          </a:schemeClr>
                        </a:solidFill>
                        <a:round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67" name="Round Same Side Corner Rectangle 66"/>
                      <p:cNvSpPr/>
                      <p:nvPr/>
                    </p:nvSpPr>
                    <p:spPr>
                      <a:xfrm rot="825266">
                        <a:off x="2078772" y="2914616"/>
                        <a:ext cx="75067" cy="135851"/>
                      </a:xfrm>
                      <a:prstGeom prst="round2SameRect">
                        <a:avLst>
                          <a:gd name="adj1" fmla="val 38064"/>
                          <a:gd name="adj2" fmla="val 0"/>
                        </a:avLst>
                      </a:prstGeom>
                      <a:solidFill>
                        <a:srgbClr val="006580"/>
                      </a:solidFill>
                      <a:ln w="9525">
                        <a:solidFill>
                          <a:srgbClr val="00658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</p:grpSp>
                <p:sp>
                  <p:nvSpPr>
                    <p:cNvPr id="61" name="Up-Down Arrow 60"/>
                    <p:cNvSpPr/>
                    <p:nvPr/>
                  </p:nvSpPr>
                  <p:spPr>
                    <a:xfrm>
                      <a:off x="1562297" y="3502179"/>
                      <a:ext cx="218011" cy="720000"/>
                    </a:xfrm>
                    <a:prstGeom prst="upDownArrow">
                      <a:avLst>
                        <a:gd name="adj1" fmla="val 34024"/>
                        <a:gd name="adj2" fmla="val 50000"/>
                      </a:avLst>
                    </a:prstGeom>
                    <a:solidFill>
                      <a:schemeClr val="accent4"/>
                    </a:solidFill>
                    <a:ln>
                      <a:solidFill>
                        <a:schemeClr val="accent4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</p:grpSp>
          <p:grpSp>
            <p:nvGrpSpPr>
              <p:cNvPr id="33" name="Group 32"/>
              <p:cNvGrpSpPr/>
              <p:nvPr/>
            </p:nvGrpSpPr>
            <p:grpSpPr>
              <a:xfrm>
                <a:off x="7756649" y="3209061"/>
                <a:ext cx="360000" cy="2179320"/>
                <a:chOff x="7756649" y="3209061"/>
                <a:chExt cx="360000" cy="2179320"/>
              </a:xfrm>
            </p:grpSpPr>
            <p:sp>
              <p:nvSpPr>
                <p:cNvPr id="34" name="Round Same Side Corner Rectangle 33"/>
                <p:cNvSpPr/>
                <p:nvPr/>
              </p:nvSpPr>
              <p:spPr>
                <a:xfrm>
                  <a:off x="7756649" y="3209061"/>
                  <a:ext cx="360000" cy="2179320"/>
                </a:xfrm>
                <a:prstGeom prst="round2SameRect">
                  <a:avLst/>
                </a:prstGeom>
                <a:solidFill>
                  <a:srgbClr val="841F2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35" name="Straight Connector 34"/>
                <p:cNvCxnSpPr/>
                <p:nvPr/>
              </p:nvCxnSpPr>
              <p:spPr>
                <a:xfrm>
                  <a:off x="7756649" y="3356457"/>
                  <a:ext cx="360000" cy="0"/>
                </a:xfrm>
                <a:prstGeom prst="line">
                  <a:avLst/>
                </a:prstGeom>
                <a:ln w="12700">
                  <a:solidFill>
                    <a:srgbClr val="E4DBB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>
                  <a:off x="7756649" y="3501612"/>
                  <a:ext cx="360000" cy="0"/>
                </a:xfrm>
                <a:prstGeom prst="line">
                  <a:avLst/>
                </a:prstGeom>
                <a:ln w="12700">
                  <a:solidFill>
                    <a:srgbClr val="E4DBB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>
                <a:xfrm>
                  <a:off x="7756649" y="3646767"/>
                  <a:ext cx="360000" cy="0"/>
                </a:xfrm>
                <a:prstGeom prst="line">
                  <a:avLst/>
                </a:prstGeom>
                <a:ln w="12700">
                  <a:solidFill>
                    <a:srgbClr val="E4DBB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>
                  <a:off x="7756649" y="3791922"/>
                  <a:ext cx="360000" cy="0"/>
                </a:xfrm>
                <a:prstGeom prst="line">
                  <a:avLst/>
                </a:prstGeom>
                <a:ln w="12700">
                  <a:solidFill>
                    <a:srgbClr val="E4DBB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7756649" y="3937077"/>
                  <a:ext cx="360000" cy="0"/>
                </a:xfrm>
                <a:prstGeom prst="line">
                  <a:avLst/>
                </a:prstGeom>
                <a:ln w="12700">
                  <a:solidFill>
                    <a:srgbClr val="E4DBB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>
                  <a:off x="7756649" y="4662852"/>
                  <a:ext cx="360000" cy="0"/>
                </a:xfrm>
                <a:prstGeom prst="line">
                  <a:avLst/>
                </a:prstGeom>
                <a:ln w="12700">
                  <a:solidFill>
                    <a:srgbClr val="E4DBB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>
                  <a:off x="7756649" y="4082232"/>
                  <a:ext cx="360000" cy="0"/>
                </a:xfrm>
                <a:prstGeom prst="line">
                  <a:avLst/>
                </a:prstGeom>
                <a:ln w="12700">
                  <a:solidFill>
                    <a:srgbClr val="E4DBB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>
                  <a:off x="7756649" y="4227387"/>
                  <a:ext cx="360000" cy="0"/>
                </a:xfrm>
                <a:prstGeom prst="line">
                  <a:avLst/>
                </a:prstGeom>
                <a:ln w="12700">
                  <a:solidFill>
                    <a:srgbClr val="E4DBB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>
                  <a:off x="7756649" y="4372542"/>
                  <a:ext cx="360000" cy="0"/>
                </a:xfrm>
                <a:prstGeom prst="line">
                  <a:avLst/>
                </a:prstGeom>
                <a:ln w="12700">
                  <a:solidFill>
                    <a:srgbClr val="E4DBB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>
                  <a:off x="7756649" y="4517697"/>
                  <a:ext cx="360000" cy="0"/>
                </a:xfrm>
                <a:prstGeom prst="line">
                  <a:avLst/>
                </a:prstGeom>
                <a:ln w="12700">
                  <a:solidFill>
                    <a:srgbClr val="E4DBB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>
                  <a:off x="7756649" y="5243472"/>
                  <a:ext cx="360000" cy="0"/>
                </a:xfrm>
                <a:prstGeom prst="line">
                  <a:avLst/>
                </a:prstGeom>
                <a:ln w="12700">
                  <a:solidFill>
                    <a:srgbClr val="E4DBB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>
                  <a:off x="7756649" y="4808007"/>
                  <a:ext cx="360000" cy="0"/>
                </a:xfrm>
                <a:prstGeom prst="line">
                  <a:avLst/>
                </a:prstGeom>
                <a:ln w="12700">
                  <a:solidFill>
                    <a:srgbClr val="E4DBB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>
                  <a:off x="7756649" y="4953162"/>
                  <a:ext cx="360000" cy="0"/>
                </a:xfrm>
                <a:prstGeom prst="line">
                  <a:avLst/>
                </a:prstGeom>
                <a:ln w="12700">
                  <a:solidFill>
                    <a:srgbClr val="E4DBB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>
                  <a:off x="7756649" y="5098317"/>
                  <a:ext cx="360000" cy="0"/>
                </a:xfrm>
                <a:prstGeom prst="line">
                  <a:avLst/>
                </a:prstGeom>
                <a:ln w="12700">
                  <a:solidFill>
                    <a:srgbClr val="E4DBB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 flipV="1">
                  <a:off x="7936649" y="3358353"/>
                  <a:ext cx="0" cy="144000"/>
                </a:xfrm>
                <a:prstGeom prst="line">
                  <a:avLst/>
                </a:prstGeom>
                <a:ln w="12700">
                  <a:solidFill>
                    <a:srgbClr val="E4DBB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 flipV="1">
                  <a:off x="7936649" y="3648347"/>
                  <a:ext cx="0" cy="144000"/>
                </a:xfrm>
                <a:prstGeom prst="line">
                  <a:avLst/>
                </a:prstGeom>
                <a:ln w="12700">
                  <a:solidFill>
                    <a:srgbClr val="E4DBB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 flipV="1">
                  <a:off x="7936649" y="3938341"/>
                  <a:ext cx="0" cy="144000"/>
                </a:xfrm>
                <a:prstGeom prst="line">
                  <a:avLst/>
                </a:prstGeom>
                <a:ln w="12700">
                  <a:solidFill>
                    <a:srgbClr val="E4DBB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 flipV="1">
                  <a:off x="7936649" y="4228335"/>
                  <a:ext cx="0" cy="144000"/>
                </a:xfrm>
                <a:prstGeom prst="line">
                  <a:avLst/>
                </a:prstGeom>
                <a:ln w="12700">
                  <a:solidFill>
                    <a:srgbClr val="E4DBB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 flipV="1">
                  <a:off x="7936649" y="4518329"/>
                  <a:ext cx="0" cy="144000"/>
                </a:xfrm>
                <a:prstGeom prst="line">
                  <a:avLst/>
                </a:prstGeom>
                <a:ln w="12700">
                  <a:solidFill>
                    <a:srgbClr val="E4DBB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 flipV="1">
                  <a:off x="7936649" y="4808323"/>
                  <a:ext cx="0" cy="144000"/>
                </a:xfrm>
                <a:prstGeom prst="line">
                  <a:avLst/>
                </a:prstGeom>
                <a:ln w="12700">
                  <a:solidFill>
                    <a:srgbClr val="E4DBB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>
                <a:xfrm flipV="1">
                  <a:off x="7936649" y="5098317"/>
                  <a:ext cx="0" cy="144000"/>
                </a:xfrm>
                <a:prstGeom prst="line">
                  <a:avLst/>
                </a:prstGeom>
                <a:ln w="12700">
                  <a:solidFill>
                    <a:srgbClr val="E4DBB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5" name="Right Arrow 24"/>
            <p:cNvSpPr/>
            <p:nvPr/>
          </p:nvSpPr>
          <p:spPr>
            <a:xfrm>
              <a:off x="2272373" y="3813883"/>
              <a:ext cx="892360" cy="389129"/>
            </a:xfrm>
            <a:prstGeom prst="rightArrow">
              <a:avLst>
                <a:gd name="adj1" fmla="val 60911"/>
                <a:gd name="adj2" fmla="val 50000"/>
              </a:avLst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wave</a:t>
              </a:r>
              <a:endParaRPr lang="en-GB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367298" y="4331755"/>
            <a:ext cx="2976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Quick shake = high frequency</a:t>
            </a:r>
            <a:endParaRPr lang="en-GB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13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US" dirty="0"/>
              <a:t>Faster waves</a:t>
            </a:r>
            <a:endParaRPr lang="en-GB" dirty="0"/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6551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lvl="0" indent="-533400">
              <a:defRPr/>
            </a:pPr>
            <a:r>
              <a:rPr lang="en-US" dirty="0" smtClean="0"/>
              <a:t>2a.</a:t>
            </a:r>
            <a:r>
              <a:rPr lang="en-US" dirty="0"/>
              <a:t>	Which wave </a:t>
            </a:r>
            <a:r>
              <a:rPr lang="en-US" dirty="0" smtClean="0"/>
              <a:t>moves faster along the rope?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02385" y="3574076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02385" y="4233894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02385" y="4893712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57200" y="3659410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77841" y="3657081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Wave </a:t>
            </a:r>
            <a:r>
              <a:rPr lang="en-GB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X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moves faster. 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7200" y="4319228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77841" y="4316899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Wave </a:t>
            </a:r>
            <a:r>
              <a:rPr lang="en-GB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Y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moves 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faster. 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7200" y="497904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77841" y="497671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Both waves move at the same speed.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711287" y="1637925"/>
            <a:ext cx="7832311" cy="1508814"/>
            <a:chOff x="711287" y="1637925"/>
            <a:chExt cx="7832311" cy="1508814"/>
          </a:xfrm>
        </p:grpSpPr>
        <p:grpSp>
          <p:nvGrpSpPr>
            <p:cNvPr id="16" name="Group 15"/>
            <p:cNvGrpSpPr/>
            <p:nvPr/>
          </p:nvGrpSpPr>
          <p:grpSpPr>
            <a:xfrm>
              <a:off x="711287" y="1637925"/>
              <a:ext cx="7685662" cy="1508814"/>
              <a:chOff x="756183" y="1629231"/>
              <a:chExt cx="7685662" cy="1508814"/>
            </a:xfrm>
          </p:grpSpPr>
          <p:sp>
            <p:nvSpPr>
              <p:cNvPr id="3" name="TextBox 2"/>
              <p:cNvSpPr txBox="1"/>
              <p:nvPr/>
            </p:nvSpPr>
            <p:spPr>
              <a:xfrm>
                <a:off x="1400042" y="1629231"/>
                <a:ext cx="8001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>
                    <a:latin typeface="Verdana" panose="020B0604030504040204" pitchFamily="34" charset="0"/>
                    <a:ea typeface="Verdana" panose="020B0604030504040204" pitchFamily="34" charset="0"/>
                  </a:rPr>
                  <a:t>X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5678352" y="1629232"/>
                <a:ext cx="8001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latin typeface="Verdana" panose="020B0604030504040204" pitchFamily="34" charset="0"/>
                    <a:ea typeface="Verdana" panose="020B0604030504040204" pitchFamily="34" charset="0"/>
                  </a:rPr>
                  <a:t>Y</a:t>
                </a:r>
                <a:endParaRPr lang="en-GB" sz="2400" b="1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56183" y="1700378"/>
                <a:ext cx="3600000" cy="1437659"/>
              </a:xfrm>
              <a:prstGeom prst="rect">
                <a:avLst/>
              </a:prstGeom>
            </p:spPr>
          </p:pic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41845" y="1700378"/>
                <a:ext cx="3600000" cy="1437667"/>
              </a:xfrm>
              <a:prstGeom prst="rect">
                <a:avLst/>
              </a:prstGeom>
            </p:spPr>
          </p:pic>
        </p:grpSp>
        <p:sp>
          <p:nvSpPr>
            <p:cNvPr id="257" name="TextBox 256"/>
            <p:cNvSpPr txBox="1"/>
            <p:nvPr/>
          </p:nvSpPr>
          <p:spPr>
            <a:xfrm>
              <a:off x="1210754" y="2683017"/>
              <a:ext cx="29760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Quick shake = high frequency</a:t>
              </a:r>
              <a:endParaRPr lang="en-GB" sz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58" name="TextBox 257"/>
            <p:cNvSpPr txBox="1"/>
            <p:nvPr/>
          </p:nvSpPr>
          <p:spPr>
            <a:xfrm>
              <a:off x="5269885" y="2683016"/>
              <a:ext cx="32737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Slower shake = lower frequency</a:t>
              </a:r>
              <a:endParaRPr lang="en-GB" sz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1412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Faster waves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5999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1338" marR="0" lvl="0" indent="-541338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2b.	What is the best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reason for your last answer?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02385" y="5553530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402385" y="3574076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02385" y="4233894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02385" y="4893712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57200" y="3659410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77841" y="3657081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Both waves move 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along </a:t>
            </a:r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same 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rope.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7200" y="4319228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77841" y="4316899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 has more energy.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7200" y="497904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77841" y="497671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 has more force.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57200" y="563251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77841" y="563018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Less rope needs to be moved.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711287" y="1637925"/>
            <a:ext cx="7832311" cy="1508814"/>
            <a:chOff x="711287" y="1637925"/>
            <a:chExt cx="7832311" cy="1508814"/>
          </a:xfrm>
        </p:grpSpPr>
        <p:grpSp>
          <p:nvGrpSpPr>
            <p:cNvPr id="38" name="Group 37"/>
            <p:cNvGrpSpPr/>
            <p:nvPr/>
          </p:nvGrpSpPr>
          <p:grpSpPr>
            <a:xfrm>
              <a:off x="711287" y="1637925"/>
              <a:ext cx="7685662" cy="1508814"/>
              <a:chOff x="756183" y="1629231"/>
              <a:chExt cx="7685662" cy="1508814"/>
            </a:xfrm>
          </p:grpSpPr>
          <p:sp>
            <p:nvSpPr>
              <p:cNvPr id="41" name="TextBox 40"/>
              <p:cNvSpPr txBox="1"/>
              <p:nvPr/>
            </p:nvSpPr>
            <p:spPr>
              <a:xfrm>
                <a:off x="1400042" y="1629231"/>
                <a:ext cx="8001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>
                    <a:latin typeface="Verdana" panose="020B0604030504040204" pitchFamily="34" charset="0"/>
                    <a:ea typeface="Verdana" panose="020B0604030504040204" pitchFamily="34" charset="0"/>
                  </a:rPr>
                  <a:t>X</a:t>
                </a: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5678352" y="1629232"/>
                <a:ext cx="8001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latin typeface="Verdana" panose="020B0604030504040204" pitchFamily="34" charset="0"/>
                    <a:ea typeface="Verdana" panose="020B0604030504040204" pitchFamily="34" charset="0"/>
                  </a:rPr>
                  <a:t>Y</a:t>
                </a:r>
                <a:endParaRPr lang="en-GB" sz="2400" b="1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pic>
            <p:nvPicPr>
              <p:cNvPr id="43" name="Picture 4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56183" y="1700378"/>
                <a:ext cx="3600000" cy="1437659"/>
              </a:xfrm>
              <a:prstGeom prst="rect">
                <a:avLst/>
              </a:prstGeom>
            </p:spPr>
          </p:pic>
          <p:pic>
            <p:nvPicPr>
              <p:cNvPr id="44" name="Picture 43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41845" y="1700378"/>
                <a:ext cx="3600000" cy="1437667"/>
              </a:xfrm>
              <a:prstGeom prst="rect">
                <a:avLst/>
              </a:prstGeom>
            </p:spPr>
          </p:pic>
        </p:grpSp>
        <p:sp>
          <p:nvSpPr>
            <p:cNvPr id="39" name="TextBox 38"/>
            <p:cNvSpPr txBox="1"/>
            <p:nvPr/>
          </p:nvSpPr>
          <p:spPr>
            <a:xfrm>
              <a:off x="1210754" y="2683017"/>
              <a:ext cx="29760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Quick shake = high frequency</a:t>
              </a:r>
              <a:endParaRPr lang="en-GB" sz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269885" y="2683016"/>
              <a:ext cx="32737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Slower shake = lower frequency</a:t>
              </a:r>
              <a:endParaRPr lang="en-GB" sz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3462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97</TotalTime>
  <Words>212</Words>
  <Application>Microsoft Office PowerPoint</Application>
  <PresentationFormat>On-screen Show (4:3)</PresentationFormat>
  <Paragraphs>59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14</cp:revision>
  <dcterms:created xsi:type="dcterms:W3CDTF">2019-10-01T13:38:32Z</dcterms:created>
  <dcterms:modified xsi:type="dcterms:W3CDTF">2019-10-14T09:37:32Z</dcterms:modified>
</cp:coreProperties>
</file>